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3B82"/>
    <a:srgbClr val="FCF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10" autoAdjust="0"/>
    <p:restoredTop sz="94660"/>
  </p:normalViewPr>
  <p:slideViewPr>
    <p:cSldViewPr snapToGrid="0">
      <p:cViewPr>
        <p:scale>
          <a:sx n="50" d="100"/>
          <a:sy n="50" d="100"/>
        </p:scale>
        <p:origin x="3282" y="129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/>
            <a:t>Checked for 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diagnosis to binary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/>
            <a:t>Checked for 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</a:t>
          </a:r>
          <a:r>
            <a:rPr lang="en-US" b="1" dirty="0">
              <a:solidFill>
                <a:srgbClr val="C00000"/>
              </a:solidFill>
            </a:rPr>
            <a:t>diagnosis</a:t>
          </a:r>
          <a:r>
            <a:rPr lang="en-US" dirty="0"/>
            <a:t>  column to binary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789728"/>
          <a:ext cx="7437120" cy="1052971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3268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missing values</a:t>
          </a:r>
        </a:p>
      </dsp:txBody>
      <dsp:txXfrm>
        <a:off x="3268" y="0"/>
        <a:ext cx="2157055" cy="1052971"/>
      </dsp:txXfrm>
    </dsp:sp>
    <dsp:sp modelId="{74D24A6F-8B01-4002-BDE1-54454FB8559A}">
      <dsp:nvSpPr>
        <dsp:cNvPr id="0" name=""/>
        <dsp:cNvSpPr/>
      </dsp:nvSpPr>
      <dsp:spPr>
        <a:xfrm>
          <a:off x="950174" y="1184593"/>
          <a:ext cx="263242" cy="26324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268176" y="1579457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Converted diagnosis to binary</a:t>
          </a:r>
        </a:p>
      </dsp:txBody>
      <dsp:txXfrm>
        <a:off x="2268176" y="1579457"/>
        <a:ext cx="2157055" cy="1052971"/>
      </dsp:txXfrm>
    </dsp:sp>
    <dsp:sp modelId="{5DA277C9-D07F-4C4A-BF80-B78CAF8FE841}">
      <dsp:nvSpPr>
        <dsp:cNvPr id="0" name=""/>
        <dsp:cNvSpPr/>
      </dsp:nvSpPr>
      <dsp:spPr>
        <a:xfrm>
          <a:off x="3215082" y="1184593"/>
          <a:ext cx="263242" cy="263242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4533084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duplicate rows</a:t>
          </a:r>
        </a:p>
      </dsp:txBody>
      <dsp:txXfrm>
        <a:off x="4533084" y="0"/>
        <a:ext cx="2157055" cy="1052971"/>
      </dsp:txXfrm>
    </dsp:sp>
    <dsp:sp modelId="{8BBB233A-D4CE-451A-9E78-7D4DE2BB7F42}">
      <dsp:nvSpPr>
        <dsp:cNvPr id="0" name=""/>
        <dsp:cNvSpPr/>
      </dsp:nvSpPr>
      <dsp:spPr>
        <a:xfrm>
          <a:off x="5479990" y="1184593"/>
          <a:ext cx="263242" cy="263242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1029883"/>
          <a:ext cx="9698736" cy="1373178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4262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missing values</a:t>
          </a:r>
        </a:p>
      </dsp:txBody>
      <dsp:txXfrm>
        <a:off x="4262" y="0"/>
        <a:ext cx="2813012" cy="1373178"/>
      </dsp:txXfrm>
    </dsp:sp>
    <dsp:sp modelId="{74D24A6F-8B01-4002-BDE1-54454FB8559A}">
      <dsp:nvSpPr>
        <dsp:cNvPr id="0" name=""/>
        <dsp:cNvSpPr/>
      </dsp:nvSpPr>
      <dsp:spPr>
        <a:xfrm>
          <a:off x="1239120" y="1544825"/>
          <a:ext cx="343294" cy="34329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957925" y="2059767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Converted </a:t>
          </a:r>
          <a:r>
            <a:rPr lang="en-US" sz="2400" b="1" kern="1200" dirty="0">
              <a:solidFill>
                <a:srgbClr val="C00000"/>
              </a:solidFill>
            </a:rPr>
            <a:t>diagnosis</a:t>
          </a:r>
          <a:r>
            <a:rPr lang="en-US" sz="2400" kern="1200" dirty="0"/>
            <a:t>  column to binary</a:t>
          </a:r>
        </a:p>
      </dsp:txBody>
      <dsp:txXfrm>
        <a:off x="2957925" y="2059767"/>
        <a:ext cx="2813012" cy="1373178"/>
      </dsp:txXfrm>
    </dsp:sp>
    <dsp:sp modelId="{5DA277C9-D07F-4C4A-BF80-B78CAF8FE841}">
      <dsp:nvSpPr>
        <dsp:cNvPr id="0" name=""/>
        <dsp:cNvSpPr/>
      </dsp:nvSpPr>
      <dsp:spPr>
        <a:xfrm>
          <a:off x="4192783" y="1544825"/>
          <a:ext cx="343294" cy="343294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5911587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duplicate rows</a:t>
          </a:r>
        </a:p>
      </dsp:txBody>
      <dsp:txXfrm>
        <a:off x="5911587" y="0"/>
        <a:ext cx="2813012" cy="1373178"/>
      </dsp:txXfrm>
    </dsp:sp>
    <dsp:sp modelId="{8BBB233A-D4CE-451A-9E78-7D4DE2BB7F42}">
      <dsp:nvSpPr>
        <dsp:cNvPr id="0" name=""/>
        <dsp:cNvSpPr/>
      </dsp:nvSpPr>
      <dsp:spPr>
        <a:xfrm>
          <a:off x="7146446" y="1544825"/>
          <a:ext cx="343294" cy="343294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925C7-6852-47EB-A642-E788329934EE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8CD37-A8A4-462D-ADBF-363981A3F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1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28CD37-A8A4-462D-ADBF-363981A3F2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3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6505F-DEED-1AFF-6012-AB3934CA5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B711F-8458-5CB0-BFF2-DEEFE029A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B2EED-F917-8B5C-0519-9A3349A9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50CB8-F56B-B31D-405D-2DA8F3493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D8333-240F-91A0-7D37-FEF522E1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5A2A-70EA-BC7B-9769-63F226D4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4AC35-AF0E-086D-A140-5EDFC3DE6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79FBF-E8D2-35AC-69E7-BD56BF2D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AF503-8D17-1DAA-53CF-821B9C91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EBE7D-B315-3EA7-C3FE-92D3E531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40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BDA96-512F-E7CC-1220-BC0100E16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00545-2B23-A398-B768-9D51B0C8F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F70BA-C7F1-6DEA-F9D1-BFF084E1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A3A3E-5EED-B74F-A56D-D9D3A060B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865EC-CC33-5A1D-159F-42DAD8CC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89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C83D4-0097-7DA6-4F8A-C334CEBA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1FA88-8250-2C34-E31E-DDC894660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743B5-B11D-5E8D-F2FD-FD6FB270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1C19E-7327-3D09-723D-ED8618F1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86DA6-58BC-B106-8D80-00D4D0622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4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94608-995A-17C2-34BC-D0C7BA47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512F7-FC7B-1CDC-AE4E-CFD86518E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5601-30BA-2E30-D92C-D64116A9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C0F5F-1E86-27E9-83DA-491B691B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E96C6-681B-5958-B16D-7DF84061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65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31BDD-4CDD-A8B9-E554-DD24469E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6A0FD-F27F-CE10-9715-899FF8ECB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88270-4364-7373-23CD-A02C356B1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4894B-D73A-2027-84BF-69A479DC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F1C15-6F7A-DFEA-01AA-DD0673CF0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F25BA-48FE-033F-4EEB-01B6DA98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61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EB40-ECDD-6303-1F74-E2CA839A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7790A-69FA-0CB4-05B5-E5ACD7C2C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11548-9262-DDE5-D074-D2260E01C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76749-B90A-489C-2543-B2445DD7B4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9CC47-8F7D-E107-417C-BEAB80F4F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C26C06-6DAB-1D7A-8226-F73F0D2B5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78726F-476C-126E-FF00-4C9E417F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5AF0A9-51D9-FB0E-2535-8326AC15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71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91A4-8134-231C-7D9C-492C0CCE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95AC99-49FC-EF73-AB48-C19898BF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27642-5D24-6B87-77B0-0F2FB0CD8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4DFD9-22EF-A182-25D7-8068A7F8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9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20AE3-189F-FB9F-6AA0-D066A08A4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06F4-48B3-640F-BEF7-6C416F767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55025-E2F4-3B92-491B-2E03C0CC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73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6D28D-6741-1F50-E0E8-2355667D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24963-EEB2-6A2B-32C1-6448B3F23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28C1E-B117-1A9C-E8B9-373A5B9A2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FB5BC0-E546-2F37-1EEE-353CECFE7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8E565-438B-980F-A775-426AD11FB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8CFF6-2508-3CF3-BCCD-FF2FAC77D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4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B5A25-EC51-78E2-9894-E03C926E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7AFF8B-07C4-1B6E-1C10-4764129A91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14BF4-7F14-B943-DBB6-4FAB3D3B0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DE63E-3A13-7695-6BE5-4D09D852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F80BF-DB47-DDBE-EEAF-7D0F62207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4864F-2FC9-0193-425B-04B8439A4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0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91B2A0-FDB4-5F6D-4FF3-2B1D0C710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13E6-46B3-9758-335D-33BFBA5F1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CBA22-6AF7-1D2C-5BFC-68B08D11B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78DCE-4850-4A5F-DDA9-56577429D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82607-6C9A-DCC3-709C-0664420D6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0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AB2881A-CD17-1989-5464-C52DA09027A7}"/>
              </a:ext>
            </a:extLst>
          </p:cNvPr>
          <p:cNvSpPr/>
          <p:nvPr/>
        </p:nvSpPr>
        <p:spPr>
          <a:xfrm>
            <a:off x="7284105" y="1225469"/>
            <a:ext cx="2680215" cy="3939733"/>
          </a:xfrm>
          <a:prstGeom prst="roundRect">
            <a:avLst>
              <a:gd name="adj" fmla="val 50000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4656" y="-2231361"/>
            <a:ext cx="5920409" cy="115753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E57D352-1C8F-1690-3546-B44C02999E16}"/>
              </a:ext>
            </a:extLst>
          </p:cNvPr>
          <p:cNvSpPr/>
          <p:nvPr/>
        </p:nvSpPr>
        <p:spPr>
          <a:xfrm>
            <a:off x="1862336" y="3429000"/>
            <a:ext cx="6018836" cy="1736202"/>
          </a:xfrm>
          <a:prstGeom prst="roundRect">
            <a:avLst>
              <a:gd name="adj" fmla="val 50000"/>
            </a:avLst>
          </a:prstGeom>
          <a:solidFill>
            <a:srgbClr val="FCF8F9"/>
          </a:solidFill>
          <a:ln>
            <a:noFill/>
          </a:ln>
          <a:effectLst>
            <a:outerShdw blurRad="635000" dist="431800" dir="7620000" algn="tr" rotWithShape="0">
              <a:srgbClr val="E43B82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Breast  Cancer</a:t>
            </a:r>
          </a:p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Prediction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11E0AC1-FC40-8BCA-17F0-8D971E8858CC}"/>
              </a:ext>
            </a:extLst>
          </p:cNvPr>
          <p:cNvSpPr/>
          <p:nvPr/>
        </p:nvSpPr>
        <p:spPr>
          <a:xfrm>
            <a:off x="6175835" y="3556321"/>
            <a:ext cx="1481560" cy="1481560"/>
          </a:xfrm>
          <a:prstGeom prst="ellipse">
            <a:avLst/>
          </a:prstGeom>
          <a:gradFill>
            <a:gsLst>
              <a:gs pos="0">
                <a:srgbClr val="E43B82">
                  <a:lumMod val="60000"/>
                  <a:lumOff val="40000"/>
                </a:srgbClr>
              </a:gs>
              <a:gs pos="100000">
                <a:srgbClr val="E43B82"/>
              </a:gs>
            </a:gsLst>
            <a:lin ang="5400000" scaled="1"/>
          </a:gradFill>
          <a:ln w="120650">
            <a:solidFill>
              <a:schemeClr val="bg1"/>
            </a:solidFill>
          </a:ln>
          <a:effectLst>
            <a:outerShdw blurRad="304800" dist="63500" dir="5400000" sx="102000" sy="102000" algn="ctr" rotWithShape="0">
              <a:srgbClr val="E43B82">
                <a:alpha val="37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EFBC61-4D1C-29C9-26C9-F8301F3E6C6C}"/>
              </a:ext>
            </a:extLst>
          </p:cNvPr>
          <p:cNvGrpSpPr/>
          <p:nvPr/>
        </p:nvGrpSpPr>
        <p:grpSpPr>
          <a:xfrm>
            <a:off x="1406767" y="925521"/>
            <a:ext cx="1534553" cy="1534553"/>
            <a:chOff x="1406767" y="925521"/>
            <a:chExt cx="1534553" cy="153455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96BC01-9232-AB7F-5010-3E6073907777}"/>
                </a:ext>
              </a:extLst>
            </p:cNvPr>
            <p:cNvSpPr/>
            <p:nvPr/>
          </p:nvSpPr>
          <p:spPr>
            <a:xfrm>
              <a:off x="1406767" y="925521"/>
              <a:ext cx="1534553" cy="1534553"/>
            </a:xfrm>
            <a:prstGeom prst="ellipse">
              <a:avLst/>
            </a:prstGeom>
            <a:noFill/>
            <a:ln>
              <a:solidFill>
                <a:srgbClr val="E43B82">
                  <a:alpha val="76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A37EEF-5D20-0948-CC1F-9109305D3CEC}"/>
                </a:ext>
              </a:extLst>
            </p:cNvPr>
            <p:cNvSpPr/>
            <p:nvPr/>
          </p:nvSpPr>
          <p:spPr>
            <a:xfrm>
              <a:off x="2619979" y="1093832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DC8EBA-AAD6-5DD6-AE60-4CBDE82699F7}"/>
                </a:ext>
              </a:extLst>
            </p:cNvPr>
            <p:cNvSpPr/>
            <p:nvPr/>
          </p:nvSpPr>
          <p:spPr>
            <a:xfrm>
              <a:off x="1574531" y="2103120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BE2335-EAC0-4517-9A5C-1ED55F8544D1}"/>
              </a:ext>
            </a:extLst>
          </p:cNvPr>
          <p:cNvGrpSpPr/>
          <p:nvPr/>
        </p:nvGrpSpPr>
        <p:grpSpPr>
          <a:xfrm>
            <a:off x="4291991" y="462987"/>
            <a:ext cx="1159526" cy="1520215"/>
            <a:chOff x="5891514" y="462987"/>
            <a:chExt cx="1834590" cy="2405268"/>
          </a:xfrm>
          <a:solidFill>
            <a:srgbClr val="E43B82">
              <a:alpha val="39000"/>
            </a:srgbClr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9C35FC9-BF5C-9367-5E5F-8FB3E39C0979}"/>
                </a:ext>
              </a:extLst>
            </p:cNvPr>
            <p:cNvSpPr/>
            <p:nvPr/>
          </p:nvSpPr>
          <p:spPr>
            <a:xfrm>
              <a:off x="5891514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BE8E6A2-347F-1099-53C6-BA0E62B9C8FB}"/>
                </a:ext>
              </a:extLst>
            </p:cNvPr>
            <p:cNvSpPr/>
            <p:nvPr/>
          </p:nvSpPr>
          <p:spPr>
            <a:xfrm>
              <a:off x="6472178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ACE331A-63EF-ED6B-F140-C0692261285A}"/>
                </a:ext>
              </a:extLst>
            </p:cNvPr>
            <p:cNvSpPr/>
            <p:nvPr/>
          </p:nvSpPr>
          <p:spPr>
            <a:xfrm>
              <a:off x="7052842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2E036EA-5BF3-2F00-AA08-D3E5E365FB7E}"/>
                </a:ext>
              </a:extLst>
            </p:cNvPr>
            <p:cNvSpPr/>
            <p:nvPr/>
          </p:nvSpPr>
          <p:spPr>
            <a:xfrm>
              <a:off x="7633506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792CC2-1A14-FB5E-58A9-018F48B95059}"/>
                </a:ext>
              </a:extLst>
            </p:cNvPr>
            <p:cNvSpPr/>
            <p:nvPr/>
          </p:nvSpPr>
          <p:spPr>
            <a:xfrm>
              <a:off x="5891514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F50CA1E-95BE-DBE7-AC70-27A0C6A14DC4}"/>
                </a:ext>
              </a:extLst>
            </p:cNvPr>
            <p:cNvSpPr/>
            <p:nvPr/>
          </p:nvSpPr>
          <p:spPr>
            <a:xfrm>
              <a:off x="6472178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25A2E33-7B61-06CA-0666-4D98AF39EA34}"/>
                </a:ext>
              </a:extLst>
            </p:cNvPr>
            <p:cNvSpPr/>
            <p:nvPr/>
          </p:nvSpPr>
          <p:spPr>
            <a:xfrm>
              <a:off x="7052842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1CD3C2C-9882-4974-6C3A-25DC27FB6875}"/>
                </a:ext>
              </a:extLst>
            </p:cNvPr>
            <p:cNvSpPr/>
            <p:nvPr/>
          </p:nvSpPr>
          <p:spPr>
            <a:xfrm>
              <a:off x="7633506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0D624EE-D01E-5E6D-22DF-5A25BCDDE86E}"/>
                </a:ext>
              </a:extLst>
            </p:cNvPr>
            <p:cNvSpPr/>
            <p:nvPr/>
          </p:nvSpPr>
          <p:spPr>
            <a:xfrm>
              <a:off x="5891514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22E9061-92F9-4073-E27F-30D93EA723E7}"/>
                </a:ext>
              </a:extLst>
            </p:cNvPr>
            <p:cNvSpPr/>
            <p:nvPr/>
          </p:nvSpPr>
          <p:spPr>
            <a:xfrm>
              <a:off x="6472178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4836C9C-C3C6-A851-48FC-40D1E67958F3}"/>
                </a:ext>
              </a:extLst>
            </p:cNvPr>
            <p:cNvSpPr/>
            <p:nvPr/>
          </p:nvSpPr>
          <p:spPr>
            <a:xfrm>
              <a:off x="7052842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6E1ECFC-F8C3-DCC8-8B97-497D763496F6}"/>
                </a:ext>
              </a:extLst>
            </p:cNvPr>
            <p:cNvSpPr/>
            <p:nvPr/>
          </p:nvSpPr>
          <p:spPr>
            <a:xfrm>
              <a:off x="7633506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D7E4DB3-D70B-9FDD-C239-EF81E1C51C82}"/>
                </a:ext>
              </a:extLst>
            </p:cNvPr>
            <p:cNvSpPr/>
            <p:nvPr/>
          </p:nvSpPr>
          <p:spPr>
            <a:xfrm>
              <a:off x="5891514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DE4B036-42D3-1F21-AA82-8FFFCBDF046B}"/>
                </a:ext>
              </a:extLst>
            </p:cNvPr>
            <p:cNvSpPr/>
            <p:nvPr/>
          </p:nvSpPr>
          <p:spPr>
            <a:xfrm>
              <a:off x="6472178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F268703-042F-9EAA-9CF3-E3E70B492D3F}"/>
                </a:ext>
              </a:extLst>
            </p:cNvPr>
            <p:cNvSpPr/>
            <p:nvPr/>
          </p:nvSpPr>
          <p:spPr>
            <a:xfrm>
              <a:off x="7052842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01046B9-0A6A-323C-AD88-D1E1867D097E}"/>
                </a:ext>
              </a:extLst>
            </p:cNvPr>
            <p:cNvSpPr/>
            <p:nvPr/>
          </p:nvSpPr>
          <p:spPr>
            <a:xfrm>
              <a:off x="7633506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68D027A-77E4-180D-12E6-A4C7F26A2A2E}"/>
                </a:ext>
              </a:extLst>
            </p:cNvPr>
            <p:cNvSpPr/>
            <p:nvPr/>
          </p:nvSpPr>
          <p:spPr>
            <a:xfrm>
              <a:off x="5891514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49B54C6-D596-8F70-D314-5A48D1449D26}"/>
                </a:ext>
              </a:extLst>
            </p:cNvPr>
            <p:cNvSpPr/>
            <p:nvPr/>
          </p:nvSpPr>
          <p:spPr>
            <a:xfrm>
              <a:off x="6472178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69A59D-8613-7EC0-8D3F-DB5EB7000D40}"/>
                </a:ext>
              </a:extLst>
            </p:cNvPr>
            <p:cNvSpPr/>
            <p:nvPr/>
          </p:nvSpPr>
          <p:spPr>
            <a:xfrm>
              <a:off x="7052842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ECF0F44-03AF-A0A0-3455-5074960ED8EF}"/>
                </a:ext>
              </a:extLst>
            </p:cNvPr>
            <p:cNvSpPr/>
            <p:nvPr/>
          </p:nvSpPr>
          <p:spPr>
            <a:xfrm>
              <a:off x="7633506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80D2EE1-F208-9683-6629-3462A640C04D}"/>
                </a:ext>
              </a:extLst>
            </p:cNvPr>
            <p:cNvSpPr/>
            <p:nvPr/>
          </p:nvSpPr>
          <p:spPr>
            <a:xfrm>
              <a:off x="5891514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F58B01A-F14B-1FEE-52C1-E9AFA34C96AC}"/>
                </a:ext>
              </a:extLst>
            </p:cNvPr>
            <p:cNvSpPr/>
            <p:nvPr/>
          </p:nvSpPr>
          <p:spPr>
            <a:xfrm>
              <a:off x="6472178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7C2E35-32CD-20A4-444E-3EC01C454DC5}"/>
                </a:ext>
              </a:extLst>
            </p:cNvPr>
            <p:cNvSpPr/>
            <p:nvPr/>
          </p:nvSpPr>
          <p:spPr>
            <a:xfrm>
              <a:off x="7052842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9BBD5A3-EC38-978B-C1BA-352104CBA920}"/>
                </a:ext>
              </a:extLst>
            </p:cNvPr>
            <p:cNvSpPr/>
            <p:nvPr/>
          </p:nvSpPr>
          <p:spPr>
            <a:xfrm>
              <a:off x="7633506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B9788723-7659-5EB5-9E7A-32CE1551A8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00" b="94063" l="13000" r="63750">
                        <a14:foregroundMark x1="25000" y1="18438" x2="25000" y2="18438"/>
                        <a14:foregroundMark x1="27500" y1="10313" x2="17250" y2="47813"/>
                        <a14:foregroundMark x1="17250" y1="47813" x2="19500" y2="74375"/>
                        <a14:foregroundMark x1="19500" y1="74375" x2="24250" y2="87500"/>
                        <a14:foregroundMark x1="20500" y1="13125" x2="13000" y2="24688"/>
                        <a14:foregroundMark x1="19500" y1="7500" x2="23250" y2="7500"/>
                        <a14:foregroundMark x1="34000" y1="94063" x2="16000" y2="94063"/>
                        <a14:foregroundMark x1="63750" y1="59375" x2="63750" y2="59375"/>
                        <a14:backgroundMark x1="57500" y1="36563" x2="58500" y2="44063"/>
                      </a14:backgroundRemoval>
                    </a14:imgEffect>
                  </a14:imgLayer>
                </a14:imgProps>
              </a:ext>
            </a:extLst>
          </a:blip>
          <a:srcRect l="24786" t="6916" r="31678" b="6916"/>
          <a:stretch/>
        </p:blipFill>
        <p:spPr>
          <a:xfrm flipH="1">
            <a:off x="7474487" y="1225468"/>
            <a:ext cx="2488181" cy="3939734"/>
          </a:xfrm>
          <a:custGeom>
            <a:avLst/>
            <a:gdLst>
              <a:gd name="connsiteX0" fmla="*/ 1340108 w 2488181"/>
              <a:gd name="connsiteY0" fmla="*/ 0 h 3939734"/>
              <a:gd name="connsiteX1" fmla="*/ 0 w 2488181"/>
              <a:gd name="connsiteY1" fmla="*/ 1340108 h 3939734"/>
              <a:gd name="connsiteX2" fmla="*/ 1 w 2488181"/>
              <a:gd name="connsiteY2" fmla="*/ 2599626 h 3939734"/>
              <a:gd name="connsiteX3" fmla="*/ 1340109 w 2488181"/>
              <a:gd name="connsiteY3" fmla="*/ 3939734 h 3939734"/>
              <a:gd name="connsiteX4" fmla="*/ 1340108 w 2488181"/>
              <a:gd name="connsiteY4" fmla="*/ 3939733 h 3939734"/>
              <a:gd name="connsiteX5" fmla="*/ 2451347 w 2488181"/>
              <a:gd name="connsiteY5" fmla="*/ 3348892 h 3939734"/>
              <a:gd name="connsiteX6" fmla="*/ 2488181 w 2488181"/>
              <a:gd name="connsiteY6" fmla="*/ 3288261 h 3939734"/>
              <a:gd name="connsiteX7" fmla="*/ 2488181 w 2488181"/>
              <a:gd name="connsiteY7" fmla="*/ 651472 h 3939734"/>
              <a:gd name="connsiteX8" fmla="*/ 2451347 w 2488181"/>
              <a:gd name="connsiteY8" fmla="*/ 590841 h 3939734"/>
              <a:gd name="connsiteX9" fmla="*/ 1340108 w 2488181"/>
              <a:gd name="connsiteY9" fmla="*/ 0 h 3939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8181" h="3939734">
                <a:moveTo>
                  <a:pt x="1340108" y="0"/>
                </a:moveTo>
                <a:cubicBezTo>
                  <a:pt x="599987" y="0"/>
                  <a:pt x="0" y="599987"/>
                  <a:pt x="0" y="1340108"/>
                </a:cubicBezTo>
                <a:cubicBezTo>
                  <a:pt x="0" y="1759947"/>
                  <a:pt x="1" y="2179787"/>
                  <a:pt x="1" y="2599626"/>
                </a:cubicBezTo>
                <a:cubicBezTo>
                  <a:pt x="1" y="3339747"/>
                  <a:pt x="599988" y="3939734"/>
                  <a:pt x="1340109" y="3939734"/>
                </a:cubicBezTo>
                <a:lnTo>
                  <a:pt x="1340108" y="3939733"/>
                </a:lnTo>
                <a:cubicBezTo>
                  <a:pt x="1802684" y="3939733"/>
                  <a:pt x="2210520" y="3705363"/>
                  <a:pt x="2451347" y="3348892"/>
                </a:cubicBezTo>
                <a:lnTo>
                  <a:pt x="2488181" y="3288261"/>
                </a:lnTo>
                <a:lnTo>
                  <a:pt x="2488181" y="651472"/>
                </a:lnTo>
                <a:lnTo>
                  <a:pt x="2451347" y="590841"/>
                </a:lnTo>
                <a:cubicBezTo>
                  <a:pt x="2210520" y="234370"/>
                  <a:pt x="1802684" y="0"/>
                  <a:pt x="134010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185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58DE7216-6575-DE49-4D63-88E2CBB61BD1}"/>
              </a:ext>
            </a:extLst>
          </p:cNvPr>
          <p:cNvSpPr txBox="1"/>
          <p:nvPr/>
        </p:nvSpPr>
        <p:spPr>
          <a:xfrm>
            <a:off x="871629" y="1554368"/>
            <a:ext cx="11650377" cy="2021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DATASET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DESCRIPTION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0172" y="-1728362"/>
            <a:ext cx="5920409" cy="115753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6863D45-707D-AABE-6608-6C813D22633B}"/>
              </a:ext>
            </a:extLst>
          </p:cNvPr>
          <p:cNvSpPr txBox="1"/>
          <p:nvPr/>
        </p:nvSpPr>
        <p:spPr>
          <a:xfrm>
            <a:off x="871629" y="3945015"/>
            <a:ext cx="4460887" cy="54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Dataset Description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74257E-93F4-BB50-5C03-4B2338647387}"/>
              </a:ext>
            </a:extLst>
          </p:cNvPr>
          <p:cNvSpPr txBox="1"/>
          <p:nvPr/>
        </p:nvSpPr>
        <p:spPr>
          <a:xfrm>
            <a:off x="5332516" y="4866542"/>
            <a:ext cx="6442924" cy="2370011"/>
          </a:xfrm>
          <a:prstGeom prst="roundRect">
            <a:avLst/>
          </a:prstGeom>
          <a:solidFill>
            <a:srgbClr val="E43B82">
              <a:alpha val="5000"/>
            </a:srgbClr>
          </a:solidFill>
        </p:spPr>
        <p:txBody>
          <a:bodyPr wrap="square" lIns="274320" tIns="182880" rIns="274320" bIns="182880" numCol="2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Radius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Texture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Perimeter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Area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Smoothness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Compactness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Concave points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Symmetry</a:t>
            </a:r>
            <a:endParaRPr lang="en-US" sz="2400" dirty="0">
              <a:solidFill>
                <a:srgbClr val="E43B82"/>
              </a:solidFill>
              <a:latin typeface="Calibri" panose="020F0502020204030204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Fractal dimension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Fractal geometry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F68ABC-344E-7218-5C92-87E9007EBF7E}"/>
              </a:ext>
            </a:extLst>
          </p:cNvPr>
          <p:cNvSpPr txBox="1"/>
          <p:nvPr/>
        </p:nvSpPr>
        <p:spPr>
          <a:xfrm>
            <a:off x="5609353" y="3945016"/>
            <a:ext cx="4460887" cy="989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Real Valued Features of Nucleus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F7F4AF-A744-5434-EE9B-A5DCDF254FC0}"/>
              </a:ext>
            </a:extLst>
          </p:cNvPr>
          <p:cNvSpPr txBox="1"/>
          <p:nvPr/>
        </p:nvSpPr>
        <p:spPr>
          <a:xfrm>
            <a:off x="871629" y="4530536"/>
            <a:ext cx="6024879" cy="79034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ID Number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Diagnosis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70AAB1-6201-4031-41F5-0FB758F1C009}"/>
              </a:ext>
            </a:extLst>
          </p:cNvPr>
          <p:cNvSpPr/>
          <p:nvPr/>
        </p:nvSpPr>
        <p:spPr>
          <a:xfrm>
            <a:off x="981837" y="4530535"/>
            <a:ext cx="97536" cy="672014"/>
          </a:xfrm>
          <a:prstGeom prst="rect">
            <a:avLst/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artial Circle 45">
            <a:extLst>
              <a:ext uri="{FF2B5EF4-FFF2-40B4-BE49-F238E27FC236}">
                <a16:creationId xmlns:a16="http://schemas.microsoft.com/office/drawing/2014/main" id="{A411B466-5D0C-6714-649A-D6298C8EAACD}"/>
              </a:ext>
            </a:extLst>
          </p:cNvPr>
          <p:cNvSpPr/>
          <p:nvPr/>
        </p:nvSpPr>
        <p:spPr>
          <a:xfrm>
            <a:off x="5799769" y="-341766"/>
            <a:ext cx="5967062" cy="5967062"/>
          </a:xfrm>
          <a:prstGeom prst="pie">
            <a:avLst>
              <a:gd name="adj1" fmla="val 18472081"/>
              <a:gd name="adj2" fmla="val 21274002"/>
            </a:avLst>
          </a:prstGeom>
          <a:solidFill>
            <a:srgbClr val="E43B82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tial Circle 46">
            <a:extLst>
              <a:ext uri="{FF2B5EF4-FFF2-40B4-BE49-F238E27FC236}">
                <a16:creationId xmlns:a16="http://schemas.microsoft.com/office/drawing/2014/main" id="{75521DCA-2A95-C68C-2174-6AA2A91A66A3}"/>
              </a:ext>
            </a:extLst>
          </p:cNvPr>
          <p:cNvSpPr/>
          <p:nvPr/>
        </p:nvSpPr>
        <p:spPr>
          <a:xfrm>
            <a:off x="5799769" y="-353465"/>
            <a:ext cx="5967062" cy="5967062"/>
          </a:xfrm>
          <a:prstGeom prst="pie">
            <a:avLst>
              <a:gd name="adj1" fmla="val 21208656"/>
              <a:gd name="adj2" fmla="val 2424056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95049927"/>
                  </p:ext>
                </p:extLst>
              </p:nvPr>
            </p:nvGraphicFramePr>
            <p:xfrm>
              <a:off x="7869460" y="1228684"/>
              <a:ext cx="2266042" cy="263437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266042" cy="2634374"/>
                    </a:xfrm>
                    <a:prstGeom prst="rect">
                      <a:avLst/>
                    </a:prstGeom>
                  </am3d:spPr>
                  <am3d:camera>
                    <am3d:pos x="0" y="0" z="717448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6435" d="1000000"/>
                    <am3d:preTrans dx="-435879" dy="-14377446" dz="-400437"/>
                    <am3d:scale>
                      <am3d:sx n="1000000" d="1000000"/>
                      <am3d:sy n="1000000" d="1000000"/>
                      <am3d:sz n="1000000" d="1000000"/>
                    </am3d:scale>
                    <am3d:rot ax="2168219" ay="100603" az="7344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444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69460" y="1228684"/>
                <a:ext cx="2266042" cy="2634374"/>
              </a:xfrm>
              <a:prstGeom prst="rect">
                <a:avLst/>
              </a:prstGeom>
            </p:spPr>
          </p:pic>
        </mc:Fallback>
      </mc:AlternateContent>
      <p:sp>
        <p:nvSpPr>
          <p:cNvPr id="48" name="TextBox 47">
            <a:extLst>
              <a:ext uri="{FF2B5EF4-FFF2-40B4-BE49-F238E27FC236}">
                <a16:creationId xmlns:a16="http://schemas.microsoft.com/office/drawing/2014/main" id="{B78574DC-4AAB-6C0D-004C-52D45C61F2AC}"/>
              </a:ext>
            </a:extLst>
          </p:cNvPr>
          <p:cNvSpPr txBox="1"/>
          <p:nvPr/>
        </p:nvSpPr>
        <p:spPr>
          <a:xfrm rot="20992371">
            <a:off x="9934954" y="1533791"/>
            <a:ext cx="1758805" cy="801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‘M’</a:t>
            </a:r>
          </a:p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Malignant</a:t>
            </a:r>
            <a:endParaRPr kumimoji="0" lang="en-US" sz="3600" i="0" u="none" strike="noStrike" kern="1200" cap="none" spc="0" normalizeH="0" baseline="0" noProof="0" dirty="0">
              <a:ln>
                <a:noFill/>
              </a:ln>
              <a:solidFill>
                <a:srgbClr val="FCF8F9"/>
              </a:solidFill>
              <a:effectLst/>
              <a:uLnTx/>
              <a:uFillTx/>
              <a:latin typeface="Baskerville Old Face" panose="02020602080505020303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826A53-17C6-5D8D-407E-B2B168878B80}"/>
              </a:ext>
            </a:extLst>
          </p:cNvPr>
          <p:cNvSpPr txBox="1"/>
          <p:nvPr/>
        </p:nvSpPr>
        <p:spPr>
          <a:xfrm rot="21255912">
            <a:off x="9980531" y="2529905"/>
            <a:ext cx="1758805" cy="810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Benign</a:t>
            </a:r>
          </a:p>
          <a:p>
            <a:pPr algn="ctr">
              <a:lnSpc>
                <a:spcPct val="70000"/>
              </a:lnSpc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rgbClr val="FCF8F9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‘B’</a:t>
            </a:r>
          </a:p>
        </p:txBody>
      </p:sp>
    </p:spTree>
    <p:extLst>
      <p:ext uri="{BB962C8B-B14F-4D97-AF65-F5344CB8AC3E}">
        <p14:creationId xmlns:p14="http://schemas.microsoft.com/office/powerpoint/2010/main" val="2796603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3529667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186352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335666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4527631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8509322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276916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530892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7848674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9F3C07F-98FB-BB45-DE99-E9C8DE66DB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9462135"/>
              </p:ext>
            </p:extLst>
          </p:nvPr>
        </p:nvGraphicFramePr>
        <p:xfrm>
          <a:off x="12608688" y="1145073"/>
          <a:ext cx="7437120" cy="2632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EED81AD8-C99F-BE94-A4BC-DDB14645C88B}"/>
              </a:ext>
            </a:extLst>
          </p:cNvPr>
          <p:cNvGrpSpPr/>
          <p:nvPr/>
        </p:nvGrpSpPr>
        <p:grpSpPr>
          <a:xfrm>
            <a:off x="9801248" y="4930461"/>
            <a:ext cx="3949046" cy="1139148"/>
            <a:chOff x="4121477" y="4942038"/>
            <a:chExt cx="3949046" cy="1139148"/>
          </a:xfrm>
          <a:effectLst/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B616E71-D2B5-9BD9-DFBA-FD29E9896FC0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Data cleaning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C147771-CF52-E3A5-615B-7F606E2E4E18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918141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-8748772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-8156962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5E3DE6-7216-9184-A937-9B6BA04EFC52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  <a:effectLst/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DC1547C-3074-66F7-D3FB-433B8239D3D1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cleaning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9C42DA-9C23-CBF5-73D9-A08A477C693C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212260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-11942773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-7750808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-3769117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-950927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-696951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-4429765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E6C6F09-986C-C708-696F-3F0317A52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9516919"/>
              </p:ext>
            </p:extLst>
          </p:nvPr>
        </p:nvGraphicFramePr>
        <p:xfrm>
          <a:off x="1246632" y="744815"/>
          <a:ext cx="9698736" cy="3432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4317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01261" y="-4350432"/>
            <a:ext cx="7792007" cy="15234643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78FA7FA-BEFA-E536-FCA0-00702002C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09268" y="-430722"/>
            <a:ext cx="8923840" cy="669288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02CCD4C-14BA-7DE7-31D8-6901EF6E44F6}"/>
              </a:ext>
            </a:extLst>
          </p:cNvPr>
          <p:cNvSpPr/>
          <p:nvPr/>
        </p:nvSpPr>
        <p:spPr>
          <a:xfrm>
            <a:off x="1994936" y="3492985"/>
            <a:ext cx="751330" cy="2757598"/>
          </a:xfrm>
          <a:prstGeom prst="roundRect">
            <a:avLst>
              <a:gd name="adj" fmla="val 32282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064476-1440-8230-1C6E-22ECA344AD57}"/>
              </a:ext>
            </a:extLst>
          </p:cNvPr>
          <p:cNvSpPr/>
          <p:nvPr/>
        </p:nvSpPr>
        <p:spPr>
          <a:xfrm>
            <a:off x="2926046" y="4664020"/>
            <a:ext cx="751330" cy="1586563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DF8DEC0-B4C7-8ADF-CA24-174B49576AD7}"/>
              </a:ext>
            </a:extLst>
          </p:cNvPr>
          <p:cNvSpPr/>
          <p:nvPr/>
        </p:nvSpPr>
        <p:spPr>
          <a:xfrm>
            <a:off x="3831221" y="3455209"/>
            <a:ext cx="751330" cy="2795374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CDF3A4C-FCFB-D7B8-E298-9C13DD3702F6}"/>
              </a:ext>
            </a:extLst>
          </p:cNvPr>
          <p:cNvSpPr/>
          <p:nvPr/>
        </p:nvSpPr>
        <p:spPr>
          <a:xfrm>
            <a:off x="4736396" y="3568535"/>
            <a:ext cx="751330" cy="2682048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EB65C77-8606-C067-943B-CFACA2899197}"/>
              </a:ext>
            </a:extLst>
          </p:cNvPr>
          <p:cNvSpPr/>
          <p:nvPr/>
        </p:nvSpPr>
        <p:spPr>
          <a:xfrm>
            <a:off x="5632264" y="4890671"/>
            <a:ext cx="751330" cy="1359912"/>
          </a:xfrm>
          <a:prstGeom prst="roundRect">
            <a:avLst>
              <a:gd name="adj" fmla="val 31275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055AEA8-3E8F-2D93-3E2A-033E3885A200}"/>
              </a:ext>
            </a:extLst>
          </p:cNvPr>
          <p:cNvSpPr/>
          <p:nvPr/>
        </p:nvSpPr>
        <p:spPr>
          <a:xfrm>
            <a:off x="6546745" y="3984064"/>
            <a:ext cx="751330" cy="2266519"/>
          </a:xfrm>
          <a:prstGeom prst="roundRect">
            <a:avLst>
              <a:gd name="adj" fmla="val 23038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0E4121F-7DC1-10ED-158E-44F5A0549746}"/>
              </a:ext>
            </a:extLst>
          </p:cNvPr>
          <p:cNvSpPr/>
          <p:nvPr/>
        </p:nvSpPr>
        <p:spPr>
          <a:xfrm>
            <a:off x="7451920" y="3606311"/>
            <a:ext cx="751330" cy="2644272"/>
          </a:xfrm>
          <a:prstGeom prst="roundRect">
            <a:avLst>
              <a:gd name="adj" fmla="val 29200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69E9F73-3A17-1F93-D5BE-1EFED685687F}"/>
              </a:ext>
            </a:extLst>
          </p:cNvPr>
          <p:cNvSpPr/>
          <p:nvPr/>
        </p:nvSpPr>
        <p:spPr>
          <a:xfrm>
            <a:off x="8357095" y="3304108"/>
            <a:ext cx="751330" cy="2946475"/>
          </a:xfrm>
          <a:prstGeom prst="roundRect">
            <a:avLst>
              <a:gd name="adj" fmla="val 32282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667E021-581A-3D9A-4FAA-2E2DBFEF3CD0}"/>
              </a:ext>
            </a:extLst>
          </p:cNvPr>
          <p:cNvSpPr/>
          <p:nvPr/>
        </p:nvSpPr>
        <p:spPr>
          <a:xfrm>
            <a:off x="9262270" y="5003997"/>
            <a:ext cx="751330" cy="1246586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06F4D0E-7C00-523E-1FEA-4B93F194AC16}"/>
              </a:ext>
            </a:extLst>
          </p:cNvPr>
          <p:cNvSpPr/>
          <p:nvPr/>
        </p:nvSpPr>
        <p:spPr>
          <a:xfrm>
            <a:off x="10167445" y="6212808"/>
            <a:ext cx="751330" cy="37775"/>
          </a:xfrm>
          <a:prstGeom prst="roundRect">
            <a:avLst>
              <a:gd name="adj" fmla="val 16876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55AC3F5-32CA-14C0-44E2-98A6B25486E8}"/>
              </a:ext>
            </a:extLst>
          </p:cNvPr>
          <p:cNvCxnSpPr>
            <a:cxnSpLocks/>
          </p:cNvCxnSpPr>
          <p:nvPr/>
        </p:nvCxnSpPr>
        <p:spPr>
          <a:xfrm>
            <a:off x="1261949" y="11419916"/>
            <a:ext cx="9663239" cy="0"/>
          </a:xfrm>
          <a:prstGeom prst="line">
            <a:avLst/>
          </a:prstGeom>
          <a:ln w="15875" cap="rnd">
            <a:solidFill>
              <a:srgbClr val="E43B82">
                <a:alpha val="63000"/>
              </a:srgb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C674710-DDD1-8BA3-C159-5C3F223C02A5}"/>
              </a:ext>
            </a:extLst>
          </p:cNvPr>
          <p:cNvSpPr txBox="1"/>
          <p:nvPr/>
        </p:nvSpPr>
        <p:spPr>
          <a:xfrm>
            <a:off x="270811" y="607418"/>
            <a:ext cx="1165037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Correlation Between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Diagnosis and Variables</a:t>
            </a:r>
            <a:endParaRPr kumimoji="0" 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E9F9FCC-7B5A-4A53-6A05-E53D0495EC75}"/>
              </a:ext>
            </a:extLst>
          </p:cNvPr>
          <p:cNvCxnSpPr/>
          <p:nvPr/>
        </p:nvCxnSpPr>
        <p:spPr>
          <a:xfrm>
            <a:off x="1378200" y="6262158"/>
            <a:ext cx="10010788" cy="0"/>
          </a:xfrm>
          <a:prstGeom prst="line">
            <a:avLst/>
          </a:prstGeom>
          <a:ln w="22225">
            <a:solidFill>
              <a:srgbClr val="E43B8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57460A8-09F1-BCEC-89BD-A5D60841B3D7}"/>
              </a:ext>
            </a:extLst>
          </p:cNvPr>
          <p:cNvCxnSpPr/>
          <p:nvPr/>
        </p:nvCxnSpPr>
        <p:spPr>
          <a:xfrm>
            <a:off x="1378200" y="2478276"/>
            <a:ext cx="10010788" cy="0"/>
          </a:xfrm>
          <a:prstGeom prst="line">
            <a:avLst/>
          </a:prstGeom>
          <a:ln w="22225">
            <a:solidFill>
              <a:srgbClr val="E43B82">
                <a:alpha val="78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830CEAB-B292-C0C9-EE3A-BA04CD771E07}"/>
              </a:ext>
            </a:extLst>
          </p:cNvPr>
          <p:cNvCxnSpPr/>
          <p:nvPr/>
        </p:nvCxnSpPr>
        <p:spPr>
          <a:xfrm>
            <a:off x="1378200" y="3439980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B867977-7478-DB20-CD44-3BCD2FBDED51}"/>
              </a:ext>
            </a:extLst>
          </p:cNvPr>
          <p:cNvCxnSpPr/>
          <p:nvPr/>
        </p:nvCxnSpPr>
        <p:spPr>
          <a:xfrm>
            <a:off x="1378200" y="5288879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BDB1934-0AD6-DDF8-5D93-5030285354B8}"/>
              </a:ext>
            </a:extLst>
          </p:cNvPr>
          <p:cNvSpPr txBox="1"/>
          <p:nvPr/>
        </p:nvSpPr>
        <p:spPr>
          <a:xfrm>
            <a:off x="2006332" y="6246352"/>
            <a:ext cx="670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Radius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20E20DA-CE5D-A6BB-07E5-39597AFFD971}"/>
              </a:ext>
            </a:extLst>
          </p:cNvPr>
          <p:cNvSpPr txBox="1"/>
          <p:nvPr/>
        </p:nvSpPr>
        <p:spPr>
          <a:xfrm>
            <a:off x="2886270" y="6246352"/>
            <a:ext cx="728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Texture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7AC43B4-32EF-ED92-827F-9C6CD1B7CC8E}"/>
              </a:ext>
            </a:extLst>
          </p:cNvPr>
          <p:cNvSpPr txBox="1"/>
          <p:nvPr/>
        </p:nvSpPr>
        <p:spPr>
          <a:xfrm>
            <a:off x="3704044" y="6246352"/>
            <a:ext cx="910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Perimeter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F315450-C6EC-6668-0C70-31ABE39E5D9D}"/>
              </a:ext>
            </a:extLst>
          </p:cNvPr>
          <p:cNvSpPr txBox="1"/>
          <p:nvPr/>
        </p:nvSpPr>
        <p:spPr>
          <a:xfrm>
            <a:off x="4805710" y="6246352"/>
            <a:ext cx="525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1260E02-3688-54F6-DC62-A66CF4017F54}"/>
              </a:ext>
            </a:extLst>
          </p:cNvPr>
          <p:cNvSpPr txBox="1"/>
          <p:nvPr/>
        </p:nvSpPr>
        <p:spPr>
          <a:xfrm>
            <a:off x="5600466" y="6246352"/>
            <a:ext cx="753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Smooth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1E0991A-DF34-3C41-914E-AE415FD97232}"/>
              </a:ext>
            </a:extLst>
          </p:cNvPr>
          <p:cNvSpPr txBox="1"/>
          <p:nvPr/>
        </p:nvSpPr>
        <p:spPr>
          <a:xfrm>
            <a:off x="6468542" y="6246352"/>
            <a:ext cx="835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Compact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C0552F4-02D6-133B-B5D7-145667475B29}"/>
              </a:ext>
            </a:extLst>
          </p:cNvPr>
          <p:cNvSpPr txBox="1"/>
          <p:nvPr/>
        </p:nvSpPr>
        <p:spPr>
          <a:xfrm>
            <a:off x="7348448" y="6246352"/>
            <a:ext cx="8935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Concavity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2D49307-F51C-3B74-49AD-3991657A85DC}"/>
              </a:ext>
            </a:extLst>
          </p:cNvPr>
          <p:cNvSpPr txBox="1"/>
          <p:nvPr/>
        </p:nvSpPr>
        <p:spPr>
          <a:xfrm>
            <a:off x="8224155" y="6246352"/>
            <a:ext cx="960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 Points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BD2E7F7-9F7F-D0FB-5E0E-F071BD6C19AC}"/>
              </a:ext>
            </a:extLst>
          </p:cNvPr>
          <p:cNvSpPr txBox="1"/>
          <p:nvPr/>
        </p:nvSpPr>
        <p:spPr>
          <a:xfrm>
            <a:off x="9150036" y="6246352"/>
            <a:ext cx="9262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Symmetry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08E1A74-78A1-A076-EFED-AF5885FACCAA}"/>
              </a:ext>
            </a:extLst>
          </p:cNvPr>
          <p:cNvSpPr txBox="1"/>
          <p:nvPr/>
        </p:nvSpPr>
        <p:spPr>
          <a:xfrm>
            <a:off x="10119005" y="6246352"/>
            <a:ext cx="806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dim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B87B8C6-A7F8-C95B-884E-6848008BB7FF}"/>
              </a:ext>
            </a:extLst>
          </p:cNvPr>
          <p:cNvSpPr txBox="1"/>
          <p:nvPr/>
        </p:nvSpPr>
        <p:spPr>
          <a:xfrm>
            <a:off x="844640" y="6061686"/>
            <a:ext cx="53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F4068F9-ACD7-2DE0-1BC4-BDCF11BC96EC}"/>
              </a:ext>
            </a:extLst>
          </p:cNvPr>
          <p:cNvSpPr txBox="1"/>
          <p:nvPr/>
        </p:nvSpPr>
        <p:spPr>
          <a:xfrm>
            <a:off x="844640" y="2286483"/>
            <a:ext cx="780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89FDC0-089A-A40B-1A9E-B5CF5C2A2052}"/>
              </a:ext>
            </a:extLst>
          </p:cNvPr>
          <p:cNvSpPr txBox="1"/>
          <p:nvPr/>
        </p:nvSpPr>
        <p:spPr>
          <a:xfrm>
            <a:off x="844639" y="3266890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818EC35-BC47-80D2-BAF1-83CA1C457378}"/>
              </a:ext>
            </a:extLst>
          </p:cNvPr>
          <p:cNvSpPr txBox="1"/>
          <p:nvPr/>
        </p:nvSpPr>
        <p:spPr>
          <a:xfrm>
            <a:off x="844639" y="5081279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021FFC1-D7E0-2A3B-3E74-8CD69EEB8B68}"/>
              </a:ext>
            </a:extLst>
          </p:cNvPr>
          <p:cNvSpPr txBox="1"/>
          <p:nvPr/>
        </p:nvSpPr>
        <p:spPr>
          <a:xfrm rot="16200000">
            <a:off x="-907591" y="3559609"/>
            <a:ext cx="3134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lumMod val="65000"/>
                  </a:schemeClr>
                </a:solidFill>
              </a:rPr>
              <a:t>PERCENTILE</a:t>
            </a:r>
          </a:p>
        </p:txBody>
      </p:sp>
    </p:spTree>
    <p:extLst>
      <p:ext uri="{BB962C8B-B14F-4D97-AF65-F5344CB8AC3E}">
        <p14:creationId xmlns:p14="http://schemas.microsoft.com/office/powerpoint/2010/main" val="335910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6" grpId="0" animBg="1"/>
      <p:bldP spid="21" grpId="0" animBg="1"/>
      <p:bldP spid="22" grpId="0" animBg="1"/>
      <p:bldP spid="23" grpId="0" animBg="1"/>
      <p:bldP spid="24" grpId="0" animBg="1"/>
      <p:bldP spid="44" grpId="0" animBg="1"/>
      <p:bldP spid="45" grpId="0" animBg="1"/>
      <p:bldP spid="4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-8748772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-8156962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5E3DE6-7216-9184-A937-9B6BA04EFC52}"/>
              </a:ext>
            </a:extLst>
          </p:cNvPr>
          <p:cNvGrpSpPr/>
          <p:nvPr/>
        </p:nvGrpSpPr>
        <p:grpSpPr>
          <a:xfrm>
            <a:off x="-3610104" y="7053643"/>
            <a:ext cx="3949046" cy="1139148"/>
            <a:chOff x="4121477" y="4942038"/>
            <a:chExt cx="3949046" cy="1139148"/>
          </a:xfrm>
          <a:effectLst/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DC1547C-3074-66F7-D3FB-433B8239D3D1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Feature analysis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9C42DA-9C23-CBF5-73D9-A08A477C693C}"/>
                </a:ext>
              </a:extLst>
            </p:cNvPr>
            <p:cNvCxnSpPr/>
            <p:nvPr/>
          </p:nvCxnSpPr>
          <p:spPr>
            <a:xfrm>
              <a:off x="4626586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-11942773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-7750808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-3769117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-950927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-696951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-4429765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932AE86-6E85-C0EB-8320-CF9E23195E14}"/>
              </a:ext>
            </a:extLst>
          </p:cNvPr>
          <p:cNvSpPr/>
          <p:nvPr/>
        </p:nvSpPr>
        <p:spPr>
          <a:xfrm>
            <a:off x="5801993" y="533400"/>
            <a:ext cx="5694898" cy="5791200"/>
          </a:xfrm>
          <a:prstGeom prst="roundRect">
            <a:avLst>
              <a:gd name="adj" fmla="val 769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C020605-096A-0626-C03E-1B4729EBD7A1}"/>
              </a:ext>
            </a:extLst>
          </p:cNvPr>
          <p:cNvCxnSpPr/>
          <p:nvPr/>
        </p:nvCxnSpPr>
        <p:spPr>
          <a:xfrm>
            <a:off x="6275684" y="1768433"/>
            <a:ext cx="3686629" cy="0"/>
          </a:xfrm>
          <a:prstGeom prst="line">
            <a:avLst/>
          </a:prstGeom>
          <a:ln>
            <a:solidFill>
              <a:srgbClr val="FCF8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0F13224-C878-ADF4-7838-106045027BE1}"/>
              </a:ext>
            </a:extLst>
          </p:cNvPr>
          <p:cNvSpPr txBox="1"/>
          <p:nvPr/>
        </p:nvSpPr>
        <p:spPr>
          <a:xfrm>
            <a:off x="6196422" y="892767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CF8F9"/>
                </a:solidFill>
              </a:rPr>
              <a:t>Training Models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4C9272-FA64-2020-FFA0-97438F52D043}"/>
              </a:ext>
            </a:extLst>
          </p:cNvPr>
          <p:cNvSpPr txBox="1"/>
          <p:nvPr/>
        </p:nvSpPr>
        <p:spPr>
          <a:xfrm>
            <a:off x="6177208" y="1943704"/>
            <a:ext cx="511284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Random forest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Logistic Regression </a:t>
            </a:r>
            <a:r>
              <a:rPr lang="en-US" sz="2400" b="1" dirty="0">
                <a:solidFill>
                  <a:srgbClr val="FCF8F9"/>
                </a:solidFill>
              </a:rPr>
              <a:t>(0.97)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K-Nearest Neighbors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Naïve Bayes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Decision Tree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Support Vector Machine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Gradient Boosting Classifier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Artificial Neural Network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6D29C50-6E91-EEEC-A4EB-E87207243D61}"/>
              </a:ext>
            </a:extLst>
          </p:cNvPr>
          <p:cNvGrpSpPr/>
          <p:nvPr/>
        </p:nvGrpSpPr>
        <p:grpSpPr>
          <a:xfrm>
            <a:off x="2692251" y="3008601"/>
            <a:ext cx="1139978" cy="1138966"/>
            <a:chOff x="903423" y="2615993"/>
            <a:chExt cx="1703922" cy="1702410"/>
          </a:xfrm>
        </p:grpSpPr>
        <p:sp>
          <p:nvSpPr>
            <p:cNvPr id="21" name="Arc 20">
              <a:extLst>
                <a:ext uri="{FF2B5EF4-FFF2-40B4-BE49-F238E27FC236}">
                  <a16:creationId xmlns:a16="http://schemas.microsoft.com/office/drawing/2014/main" id="{804E98F7-0507-5D29-B830-EDB4E199E06D}"/>
                </a:ext>
              </a:extLst>
            </p:cNvPr>
            <p:cNvSpPr/>
            <p:nvPr/>
          </p:nvSpPr>
          <p:spPr>
            <a:xfrm>
              <a:off x="904935" y="2615993"/>
              <a:ext cx="1702410" cy="1702410"/>
            </a:xfrm>
            <a:prstGeom prst="arc">
              <a:avLst>
                <a:gd name="adj1" fmla="val 12879752"/>
                <a:gd name="adj2" fmla="val 15400283"/>
              </a:avLst>
            </a:prstGeom>
            <a:solidFill>
              <a:srgbClr val="FCF8F9"/>
            </a:solidFill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1178D043-8933-8C93-2199-E333ACCCB669}"/>
                </a:ext>
              </a:extLst>
            </p:cNvPr>
            <p:cNvSpPr/>
            <p:nvPr/>
          </p:nvSpPr>
          <p:spPr>
            <a:xfrm>
              <a:off x="904431" y="2615993"/>
              <a:ext cx="1702410" cy="1702410"/>
            </a:xfrm>
            <a:prstGeom prst="arc">
              <a:avLst>
                <a:gd name="adj1" fmla="val 5281496"/>
                <a:gd name="adj2" fmla="val 123453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FFAC6ECF-20AA-5AD6-14A6-A0B8ED859B5C}"/>
                </a:ext>
              </a:extLst>
            </p:cNvPr>
            <p:cNvSpPr/>
            <p:nvPr/>
          </p:nvSpPr>
          <p:spPr>
            <a:xfrm>
              <a:off x="903927" y="2615993"/>
              <a:ext cx="1702410" cy="1702410"/>
            </a:xfrm>
            <a:prstGeom prst="arc">
              <a:avLst>
                <a:gd name="adj1" fmla="val 2023266"/>
                <a:gd name="adj2" fmla="val 4641704"/>
              </a:avLst>
            </a:prstGeom>
            <a:noFill/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6B80A4CA-C134-678A-6F74-EAC2B5A07094}"/>
                </a:ext>
              </a:extLst>
            </p:cNvPr>
            <p:cNvSpPr/>
            <p:nvPr/>
          </p:nvSpPr>
          <p:spPr>
            <a:xfrm>
              <a:off x="903423" y="2615993"/>
              <a:ext cx="1702410" cy="1702410"/>
            </a:xfrm>
            <a:prstGeom prst="arc">
              <a:avLst>
                <a:gd name="adj1" fmla="val 16071831"/>
                <a:gd name="adj2" fmla="val 14348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186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83782-7438-0450-7714-F8F2551CD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6241C-C6D1-A5A1-F474-C115D3EC9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195</Words>
  <Application>Microsoft Office PowerPoint</Application>
  <PresentationFormat>Widescreen</PresentationFormat>
  <Paragraphs>89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Bahnschrift SemiBold SemiConden</vt:lpstr>
      <vt:lpstr>Baskerville Old Face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Mawulorm</dc:creator>
  <cp:lastModifiedBy>Stifler Steva Yidana</cp:lastModifiedBy>
  <cp:revision>23</cp:revision>
  <dcterms:created xsi:type="dcterms:W3CDTF">2024-08-27T01:22:05Z</dcterms:created>
  <dcterms:modified xsi:type="dcterms:W3CDTF">2024-08-27T13:46:59Z</dcterms:modified>
</cp:coreProperties>
</file>

<file path=docProps/thumbnail.jpeg>
</file>